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C159A0B9-AE78-095D-3B16-5968CE208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>
            <a:extLst>
              <a:ext uri="{FF2B5EF4-FFF2-40B4-BE49-F238E27FC236}">
                <a16:creationId xmlns:a16="http://schemas.microsoft.com/office/drawing/2014/main" id="{2B6915E5-F9D9-80C6-026D-C5902D6BF6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>
            <a:extLst>
              <a:ext uri="{FF2B5EF4-FFF2-40B4-BE49-F238E27FC236}">
                <a16:creationId xmlns:a16="http://schemas.microsoft.com/office/drawing/2014/main" id="{B75A0373-CA64-F1CC-37BB-0A054D528F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1287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«Ромашка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Б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лума на уроке окружающего мира»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Беженарь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Валерия Сергеевна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МОУ Гимназия №56, городской округ Люберцы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700" dirty="0"/>
              <a:t> 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253331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8800" dirty="0">
                <a:latin typeface="Calibri" panose="020F0502020204030204" pitchFamily="34" charset="0"/>
                <a:cs typeface="Calibri" panose="020F0502020204030204" pitchFamily="34" charset="0"/>
              </a:rPr>
              <a:t>В ходе изучения темы «Животноводство» был применен прием критического мышления «Ромашка Блума».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8800" b="1" dirty="0">
                <a:latin typeface="Calibri" panose="020F0502020204030204" pitchFamily="34" charset="0"/>
                <a:cs typeface="Calibri" panose="020F0502020204030204" pitchFamily="34" charset="0"/>
              </a:rPr>
              <a:t>Цель:</a:t>
            </a:r>
            <a:r>
              <a:rPr lang="en-US" sz="8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8800" dirty="0">
                <a:latin typeface="Calibri" panose="020F0502020204030204" pitchFamily="34" charset="0"/>
                <a:cs typeface="Calibri" panose="020F0502020204030204" pitchFamily="34" charset="0"/>
              </a:rPr>
              <a:t>формирование у обучающихся целостного представления о животноводстве как отрасли сельского хозяйства через активизацию мыслительной деятельности посредством системы разноуровневых вопросов.</a:t>
            </a:r>
            <a:endParaRPr sz="8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8800" b="1" dirty="0">
                <a:latin typeface="Calibri" panose="020F0502020204030204" pitchFamily="34" charset="0"/>
                <a:cs typeface="Calibri" panose="020F0502020204030204" pitchFamily="34" charset="0"/>
              </a:rPr>
              <a:t>Задачи:</a:t>
            </a:r>
            <a:r>
              <a:rPr lang="en-US" sz="8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ru-RU" sz="8800" b="1" dirty="0">
                <a:latin typeface="Calibri" panose="020F0502020204030204" pitchFamily="34" charset="0"/>
                <a:cs typeface="Calibri" panose="020F0502020204030204" pitchFamily="34" charset="0"/>
              </a:rPr>
              <a:t>Предметные:</a:t>
            </a:r>
            <a:r>
              <a:rPr lang="ru-RU" sz="8800" dirty="0">
                <a:latin typeface="Calibri" panose="020F0502020204030204" pitchFamily="34" charset="0"/>
                <a:cs typeface="Calibri" panose="020F0502020204030204" pitchFamily="34" charset="0"/>
              </a:rPr>
              <a:t> систематизировать знания о домашних животных, особенностях их содержания и роли животноводства в жизни человека.</a:t>
            </a:r>
          </a:p>
          <a:p>
            <a:r>
              <a:rPr lang="ru-RU" sz="8800" b="1" dirty="0">
                <a:latin typeface="Calibri" panose="020F0502020204030204" pitchFamily="34" charset="0"/>
                <a:cs typeface="Calibri" panose="020F0502020204030204" pitchFamily="34" charset="0"/>
              </a:rPr>
              <a:t>Метапредметные:</a:t>
            </a:r>
            <a:r>
              <a:rPr lang="ru-RU" sz="8800" dirty="0">
                <a:latin typeface="Calibri" panose="020F0502020204030204" pitchFamily="34" charset="0"/>
                <a:cs typeface="Calibri" panose="020F0502020204030204" pitchFamily="34" charset="0"/>
              </a:rPr>
              <a:t> развивать навыки формулирования вопросов, классификации информации, умение работать в группе и аргументировать свою точку зрения.</a:t>
            </a:r>
          </a:p>
          <a:p>
            <a:r>
              <a:rPr lang="ru-RU" sz="8800" b="1" dirty="0">
                <a:latin typeface="Calibri" panose="020F0502020204030204" pitchFamily="34" charset="0"/>
                <a:cs typeface="Calibri" panose="020F0502020204030204" pitchFamily="34" charset="0"/>
              </a:rPr>
              <a:t>Личностные:</a:t>
            </a:r>
            <a:r>
              <a:rPr lang="ru-RU" sz="8800" dirty="0">
                <a:latin typeface="Calibri" panose="020F0502020204030204" pitchFamily="34" charset="0"/>
                <a:cs typeface="Calibri" panose="020F0502020204030204" pitchFamily="34" charset="0"/>
              </a:rPr>
              <a:t> воспитывать уважение к труду животноводов, ответственное отношение к домашним питомцам и сельскохозяйственному труду.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6B997B3A-97C7-235E-BF56-1E0A7090CEB7}"/>
              </a:ext>
            </a:extLst>
          </p:cNvPr>
          <p:cNvSpPr/>
          <p:nvPr/>
        </p:nvSpPr>
        <p:spPr>
          <a:xfrm>
            <a:off x="10079705" y="4133162"/>
            <a:ext cx="2009625" cy="194037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 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114300" indent="0">
              <a:buNone/>
            </a:pPr>
            <a:r>
              <a:rPr lang="ru-RU" dirty="0"/>
              <a:t>«Ромашка Блума» (также известная как «Ромашка вопросов») — методический прием, разработанный американским психологом Бенджамином Блумом. </a:t>
            </a:r>
          </a:p>
          <a:p>
            <a:pPr marL="114300" indent="0">
              <a:buNone/>
            </a:pPr>
            <a:r>
              <a:rPr lang="ru-RU" b="1" dirty="0"/>
              <a:t>Простые вопросы</a:t>
            </a:r>
            <a:r>
              <a:rPr lang="ru-RU" dirty="0"/>
              <a:t> </a:t>
            </a:r>
          </a:p>
          <a:p>
            <a:r>
              <a:rPr lang="ru-RU" b="1" dirty="0"/>
              <a:t>Уточняющие</a:t>
            </a:r>
            <a:endParaRPr lang="ru-RU" dirty="0"/>
          </a:p>
          <a:p>
            <a:r>
              <a:rPr lang="ru-RU" b="1" dirty="0"/>
              <a:t>Объясняющие (интерпретационные)</a:t>
            </a:r>
            <a:r>
              <a:rPr lang="ru-RU" dirty="0"/>
              <a:t> </a:t>
            </a:r>
          </a:p>
          <a:p>
            <a:r>
              <a:rPr lang="ru-RU" b="1" dirty="0"/>
              <a:t>Творческие</a:t>
            </a:r>
            <a:r>
              <a:rPr lang="ru-RU" dirty="0"/>
              <a:t> </a:t>
            </a:r>
          </a:p>
          <a:p>
            <a:r>
              <a:rPr lang="ru-RU" b="1" dirty="0"/>
              <a:t>Практические</a:t>
            </a:r>
            <a:endParaRPr lang="ru-RU" dirty="0"/>
          </a:p>
          <a:p>
            <a:r>
              <a:rPr lang="ru-RU" b="1" dirty="0"/>
              <a:t>Оценочные</a:t>
            </a: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7" y="759425"/>
            <a:ext cx="8524121" cy="5446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2400" dirty="0"/>
          </a:p>
          <a:p>
            <a:r>
              <a:rPr lang="ru-RU" sz="2400" b="1" dirty="0"/>
              <a:t>Тема урока:</a:t>
            </a:r>
            <a:r>
              <a:rPr lang="ru-RU" sz="2400" dirty="0"/>
              <a:t> «Животноводство» (раздел «Человек и природа»).</a:t>
            </a:r>
            <a:br>
              <a:rPr lang="ru-RU" sz="2400" dirty="0"/>
            </a:br>
            <a:r>
              <a:rPr lang="ru-RU" sz="2400" b="1" dirty="0"/>
              <a:t>Класс:</a:t>
            </a:r>
            <a:r>
              <a:rPr lang="ru-RU" sz="2400" dirty="0"/>
              <a:t> 3 класс.</a:t>
            </a:r>
            <a:br>
              <a:rPr lang="ru-RU" sz="2400" dirty="0"/>
            </a:br>
            <a:r>
              <a:rPr lang="ru-RU" sz="2400" b="1" dirty="0"/>
              <a:t>Предмет:</a:t>
            </a:r>
            <a:r>
              <a:rPr lang="ru-RU" sz="2400" dirty="0"/>
              <a:t> Окружающий мир.</a:t>
            </a:r>
            <a:br>
              <a:rPr lang="ru-RU" sz="2400" dirty="0"/>
            </a:br>
            <a:r>
              <a:rPr lang="ru-RU" sz="2400" b="1" dirty="0"/>
              <a:t>Этап урока, на котором проведена апробация:</a:t>
            </a:r>
            <a:r>
              <a:rPr lang="ru-RU" sz="2400" dirty="0"/>
              <a:t> Этап первичного закрепления и систематизации знаний (основной этап урока), а также этап рефлексии.</a:t>
            </a:r>
            <a:br>
              <a:rPr lang="ru-RU" sz="2400" dirty="0"/>
            </a:br>
            <a:r>
              <a:rPr lang="ru-RU" sz="2400" b="1" dirty="0"/>
              <a:t>Возможные варианты применения:</a:t>
            </a:r>
            <a:br>
              <a:rPr lang="ru-RU" sz="2400" dirty="0"/>
            </a:br>
            <a:r>
              <a:rPr lang="ru-RU" sz="2400" i="1" dirty="0"/>
              <a:t>Фронтальная работа:</a:t>
            </a:r>
            <a:r>
              <a:rPr lang="ru-RU" sz="2400" dirty="0"/>
              <a:t> учитель задает вопросы с «лепестков» всему классу.</a:t>
            </a:r>
            <a:br>
              <a:rPr lang="ru-RU" sz="2400" dirty="0"/>
            </a:br>
            <a:r>
              <a:rPr lang="ru-RU" sz="2400" i="1" dirty="0"/>
              <a:t>Групповая работа:</a:t>
            </a:r>
            <a:r>
              <a:rPr lang="ru-RU" sz="2400" dirty="0"/>
              <a:t> каждая группа получает 1-2 лепестка и готовит вопросы для других групп.</a:t>
            </a:r>
            <a:br>
              <a:rPr lang="ru-RU" sz="2400" dirty="0"/>
            </a:br>
            <a:r>
              <a:rPr lang="ru-RU" sz="2400" i="1" dirty="0"/>
              <a:t>Индивидуальная работа:</a:t>
            </a:r>
            <a:r>
              <a:rPr lang="ru-RU" sz="2400" dirty="0"/>
              <a:t> каждый ученик получает мини-ромашку и письменно отвечает на вопросы.</a:t>
            </a:r>
            <a:br>
              <a:rPr lang="ru-RU" sz="2400" dirty="0"/>
            </a:br>
            <a:r>
              <a:rPr lang="ru-RU" sz="2400" i="1" dirty="0"/>
              <a:t>В качестве домашнего задания:</a:t>
            </a:r>
            <a:r>
              <a:rPr lang="ru-RU" sz="2400" dirty="0"/>
              <a:t> составить свою «Ромашку Блума» по теме для соседа по парте.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00027696-870C-B19B-0DA7-31CA31FCA9FD}"/>
              </a:ext>
            </a:extLst>
          </p:cNvPr>
          <p:cNvSpPr/>
          <p:nvPr/>
        </p:nvSpPr>
        <p:spPr>
          <a:xfrm>
            <a:off x="8657132" y="1206429"/>
            <a:ext cx="2351179" cy="234463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1180730"/>
            <a:ext cx="10789960" cy="4688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r>
              <a:rPr lang="ru-RU" sz="2400" b="1" dirty="0"/>
              <a:t>Организационный момент и введение:</a:t>
            </a:r>
            <a:br>
              <a:rPr lang="ru-RU" sz="2400" dirty="0"/>
            </a:br>
            <a:r>
              <a:rPr lang="ru-RU" sz="2400" dirty="0"/>
              <a:t>После объяснения нового материала (знакомство с отраслями животноводства: скотоводство, свиноводство, птицеводство и т.д.) класс был разделен на 6 групп. На партах у каждой группы лежал один лепесток (вырезанный из цветной бумаги) с указанием </a:t>
            </a:r>
            <a:r>
              <a:rPr lang="ru-RU" sz="2400" i="1" dirty="0"/>
              <a:t>типа вопроса</a:t>
            </a:r>
            <a:r>
              <a:rPr lang="ru-RU" sz="2400" dirty="0"/>
              <a:t>, но без самого вопроса.</a:t>
            </a:r>
          </a:p>
          <a:p>
            <a:r>
              <a:rPr lang="ru-RU" sz="2400" b="1" dirty="0"/>
              <a:t>Ход применения:</a:t>
            </a:r>
            <a:endParaRPr lang="ru-RU" sz="2400" dirty="0"/>
          </a:p>
          <a:p>
            <a:r>
              <a:rPr lang="ru-RU" sz="2400" b="1" dirty="0"/>
              <a:t>Инструктаж:</a:t>
            </a:r>
            <a:r>
              <a:rPr lang="ru-RU" sz="2400" dirty="0"/>
              <a:t> Учитель объясняет, что сейчас каждый «лепесток» оживет. Задача групп — придумать по одному вопросу своего типа по теме «Животноводство».</a:t>
            </a:r>
          </a:p>
          <a:p>
            <a:r>
              <a:rPr lang="ru-RU" sz="2400" b="1" dirty="0"/>
              <a:t>Сборка «ромашки», «Смена лепестка» </a:t>
            </a:r>
          </a:p>
          <a:p>
            <a:r>
              <a:rPr lang="ru-RU" sz="2400" b="1" dirty="0"/>
              <a:t>Рефлексия:</a:t>
            </a:r>
            <a:r>
              <a:rPr lang="ru-RU" sz="2400" dirty="0"/>
              <a:t> В конце урока учащиеся клеят на парту маленькие стикеры-лепестки, отмечая, какой тип вопроса показался им самым сложным, а какой — самым интересным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11565149" cy="4601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ru-RU" b="0" dirty="0"/>
              <a:t>Применение приема «Ромашка Блума» позволило выйти за рамки стандартного опроса.</a:t>
            </a:r>
          </a:p>
          <a:p>
            <a:r>
              <a:rPr lang="ru-RU" dirty="0"/>
              <a:t>Повышение познавательной активности</a:t>
            </a:r>
          </a:p>
          <a:p>
            <a:r>
              <a:rPr lang="ru-RU" dirty="0"/>
              <a:t>Глубина осмысления</a:t>
            </a:r>
          </a:p>
          <a:p>
            <a:r>
              <a:rPr lang="ru-RU" dirty="0"/>
              <a:t>Развитие коммуникации</a:t>
            </a:r>
          </a:p>
          <a:p>
            <a:r>
              <a:rPr lang="ru-RU" dirty="0"/>
              <a:t>Дифференциация</a:t>
            </a:r>
          </a:p>
          <a:p>
            <a:r>
              <a:rPr lang="ru-RU" b="0" dirty="0"/>
              <a:t>Таким образом, «Ромашка Блума» является эффективным инструментом для формирования функциональной грамотности и развития критического мышления младших школьников.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  <p:sp>
        <p:nvSpPr>
          <p:cNvPr id="4" name="Сердце 3">
            <a:extLst>
              <a:ext uri="{FF2B5EF4-FFF2-40B4-BE49-F238E27FC236}">
                <a16:creationId xmlns:a16="http://schemas.microsoft.com/office/drawing/2014/main" id="{9AC76FBD-12EE-56AD-12A3-20D41D5AF42F}"/>
              </a:ext>
            </a:extLst>
          </p:cNvPr>
          <p:cNvSpPr/>
          <p:nvPr/>
        </p:nvSpPr>
        <p:spPr>
          <a:xfrm>
            <a:off x="9527273" y="1899786"/>
            <a:ext cx="2387065" cy="2134473"/>
          </a:xfrm>
          <a:prstGeom prst="hear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>
          <a:extLst>
            <a:ext uri="{FF2B5EF4-FFF2-40B4-BE49-F238E27FC236}">
              <a16:creationId xmlns:a16="http://schemas.microsoft.com/office/drawing/2014/main" id="{A488EB6C-5F39-B365-31D1-FC47C48B5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>
            <a:extLst>
              <a:ext uri="{FF2B5EF4-FFF2-40B4-BE49-F238E27FC236}">
                <a16:creationId xmlns:a16="http://schemas.microsoft.com/office/drawing/2014/main" id="{47A9B7E2-EAC9-ACA5-960A-7F03B8C6994E}"/>
              </a:ext>
            </a:extLst>
          </p:cNvPr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>
            <a:extLst>
              <a:ext uri="{FF2B5EF4-FFF2-40B4-BE49-F238E27FC236}">
                <a16:creationId xmlns:a16="http://schemas.microsoft.com/office/drawing/2014/main" id="{ED73EE17-030B-AF61-2702-5D2B4A618EB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230035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454</Words>
  <Application>Microsoft Office PowerPoint</Application>
  <PresentationFormat>Широкоэкранный</PresentationFormat>
  <Paragraphs>38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 </vt:lpstr>
      <vt:lpstr> </vt:lpstr>
      <vt:lpstr> Тема урока: «Животноводство» (раздел «Человек и природа»). Класс: 3 класс. Предмет: Окружающий мир. Этап урока, на котором проведена апробация: Этап первичного закрепления и систематизации знаний (основной этап урока), а также этап рефлексии. Возможные варианты применения: Фронтальная работа: учитель задает вопросы с «лепестков» всему классу. Групповая работа: каждая группа получает 1-2 лепестка и готовит вопросы для других групп. Индивидуальная работа: каждый ученик получает мини-ромашку и письменно отвечает на вопросы. В качестве домашнего задания: составить свою «Ромашку Блума» по теме для соседа по парте.</vt:lpstr>
      <vt:lpstr>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70</cp:lastModifiedBy>
  <cp:revision>4</cp:revision>
  <dcterms:created xsi:type="dcterms:W3CDTF">2024-01-14T08:39:34Z</dcterms:created>
  <dcterms:modified xsi:type="dcterms:W3CDTF">2026-03-31T15:18:48Z</dcterms:modified>
</cp:coreProperties>
</file>